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75" r:id="rId8"/>
    <p:sldId id="265" r:id="rId9"/>
    <p:sldId id="266" r:id="rId10"/>
    <p:sldId id="267" r:id="rId11"/>
    <p:sldId id="271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64636-ADEF-A34E-920A-BCFA226CF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597604" cy="1646302"/>
          </a:xfrm>
        </p:spPr>
        <p:txBody>
          <a:bodyPr/>
          <a:lstStyle/>
          <a:p>
            <a:r>
              <a:rPr lang="en-US" altLang="zh-CN" sz="6000" b="1" dirty="0" smtClean="0">
                <a:solidFill>
                  <a:schemeClr val="accent2">
                    <a:lumMod val="75000"/>
                  </a:schemeClr>
                </a:solidFill>
              </a:rPr>
              <a:t>INTRODUCTION TO </a:t>
            </a:r>
            <a:r>
              <a:rPr lang="en-US" altLang="zh-CN" sz="6000" b="1" dirty="0" smtClean="0">
                <a:solidFill>
                  <a:schemeClr val="accent2">
                    <a:lumMod val="75000"/>
                  </a:schemeClr>
                </a:solidFill>
              </a:rPr>
              <a:t>ORGANISATIONAL </a:t>
            </a:r>
            <a:r>
              <a:rPr lang="en-US" altLang="zh-CN" sz="6000" b="1" dirty="0">
                <a:solidFill>
                  <a:schemeClr val="accent2">
                    <a:lumMod val="75000"/>
                  </a:schemeClr>
                </a:solidFill>
              </a:rPr>
              <a:t>BEHAVIOUR 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98918E7-5014-6C4F-91F0-DF2D16764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-1465006"/>
            <a:ext cx="7766936" cy="52110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49E10B-1952-6846-920B-49A4DD98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5" y="117987"/>
            <a:ext cx="9165847" cy="1812413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Hawthorne</a:t>
            </a:r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zh-CN" altLang="en-US" b="1" u="sng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Experiments/Effect:</a:t>
            </a:r>
            <a:endParaRPr lang="en-US" b="1" u="sng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74D531-B454-6F48-8933-15620CB96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5" y="953729"/>
            <a:ext cx="9812593" cy="5786284"/>
          </a:xfrm>
        </p:spPr>
        <p:txBody>
          <a:bodyPr>
            <a:noAutofit/>
          </a:bodyPr>
          <a:lstStyle/>
          <a:p>
            <a:pPr algn="just"/>
            <a:r>
              <a:rPr lang="en-US" altLang="zh-CN" sz="3100" b="1" dirty="0"/>
              <a:t>Series of experiments that came to be known as the Hawthorne studies were conducted on western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electric</a:t>
            </a:r>
            <a:r>
              <a:rPr lang="en-US" altLang="zh-CN" sz="3100" b="1" dirty="0"/>
              <a:t> plant workers in Hawthorne. </a:t>
            </a:r>
          </a:p>
          <a:p>
            <a:pPr marL="0" indent="0" algn="just">
              <a:buNone/>
            </a:pPr>
            <a:endParaRPr lang="en-US" altLang="zh-CN" sz="3100" b="1" dirty="0"/>
          </a:p>
          <a:p>
            <a:pPr algn="just"/>
            <a:r>
              <a:rPr lang="en-US" altLang="zh-CN" sz="3100" b="1" dirty="0"/>
              <a:t>This effect occurs when people improve same aspect of their </a:t>
            </a:r>
            <a:r>
              <a:rPr lang="en-US" altLang="zh-CN" sz="3100" b="1" dirty="0" err="1"/>
              <a:t>behaviour</a:t>
            </a:r>
            <a:r>
              <a:rPr lang="en-US" altLang="zh-CN" sz="3100" b="1" dirty="0"/>
              <a:t> or performance simply because they know that they are being assessed. </a:t>
            </a:r>
          </a:p>
          <a:p>
            <a:pPr marL="0" indent="0" algn="just">
              <a:buNone/>
            </a:pPr>
            <a:r>
              <a:rPr lang="en-US" altLang="zh-CN" sz="3100" b="1" dirty="0"/>
              <a:t> 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52611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FD4F5-9ADE-483A-B8CB-C80188E85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3" y="108155"/>
            <a:ext cx="9175679" cy="1822245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/>
                </a:solidFill>
              </a:rPr>
              <a:t>Hawthorne </a:t>
            </a:r>
            <a:r>
              <a:rPr lang="zh-CN" altLang="en-US" b="1" u="sng" dirty="0">
                <a:solidFill>
                  <a:schemeClr val="accent2"/>
                </a:solidFill>
              </a:rPr>
              <a:t> </a:t>
            </a:r>
            <a:r>
              <a:rPr lang="en-US" altLang="zh-CN" b="1" u="sng" dirty="0">
                <a:solidFill>
                  <a:schemeClr val="accent2"/>
                </a:solidFill>
              </a:rPr>
              <a:t>Experiments/Effect </a:t>
            </a:r>
            <a:r>
              <a:rPr lang="en-US" altLang="zh-CN" sz="3000" b="1" u="sng" dirty="0">
                <a:solidFill>
                  <a:schemeClr val="accent2"/>
                </a:solidFill>
                <a:sym typeface="Wingdings" panose="05000000000000000000" pitchFamily="2" charset="2"/>
              </a:rPr>
              <a:t>(</a:t>
            </a:r>
            <a:r>
              <a:rPr lang="en-US" altLang="zh-CN" sz="3000" b="1" u="sng" dirty="0" err="1">
                <a:solidFill>
                  <a:schemeClr val="accent2"/>
                </a:solidFill>
                <a:sym typeface="Wingdings" panose="05000000000000000000" pitchFamily="2" charset="2"/>
              </a:rPr>
              <a:t>cont</a:t>
            </a:r>
            <a:r>
              <a:rPr lang="en-US" altLang="zh-CN" sz="3000" b="1" u="sng" dirty="0">
                <a:solidFill>
                  <a:schemeClr val="accent2"/>
                </a:solidFill>
                <a:sym typeface="Wingdings" panose="05000000000000000000" pitchFamily="2" charset="2"/>
              </a:rPr>
              <a:t>…)</a:t>
            </a:r>
            <a:endParaRPr lang="en-IN" sz="3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C037DE-CED0-4E80-AFAF-0A4086D4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45" y="963560"/>
            <a:ext cx="9175679" cy="5894439"/>
          </a:xfrm>
        </p:spPr>
        <p:txBody>
          <a:bodyPr>
            <a:normAutofit/>
          </a:bodyPr>
          <a:lstStyle/>
          <a:p>
            <a:pPr algn="just"/>
            <a:r>
              <a:rPr lang="en-US" altLang="zh-CN" sz="3200" b="1" dirty="0"/>
              <a:t>Research involved the following study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altLang="zh-CN" sz="3200" b="1" dirty="0"/>
              <a:t> </a:t>
            </a:r>
            <a:r>
              <a:rPr lang="en-US" altLang="zh-CN" sz="3200" b="1" u="sng" dirty="0">
                <a:solidFill>
                  <a:schemeClr val="accent2"/>
                </a:solidFill>
              </a:rPr>
              <a:t>Illumination Experiments (1924-27)</a:t>
            </a:r>
          </a:p>
          <a:p>
            <a:r>
              <a:rPr lang="en-US" altLang="zh-CN" sz="3200" b="1" dirty="0"/>
              <a:t>Light decreased for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experimental group and kept constant for other.</a:t>
            </a:r>
          </a:p>
          <a:p>
            <a:r>
              <a:rPr lang="en-US" altLang="zh-CN" sz="3200" b="1" dirty="0"/>
              <a:t>Productivity increased in same rate. </a:t>
            </a:r>
          </a:p>
          <a:p>
            <a:r>
              <a:rPr lang="en-US" altLang="zh-CN" sz="3200" b="1" dirty="0"/>
              <a:t>Workers work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harder when watched.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6628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27BE9A-1702-B54F-B0F9-E07E7E09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23639" cy="1965897"/>
          </a:xfrm>
        </p:spPr>
        <p:txBody>
          <a:bodyPr>
            <a:normAutofit/>
          </a:bodyPr>
          <a:lstStyle/>
          <a:p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Relay Assembly Test Room Experiments </a:t>
            </a:r>
            <a:b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(1927-28):</a:t>
            </a:r>
            <a:endParaRPr lang="en-US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028363-EF4B-1D4E-A49C-DF1EDCA11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7" y="1130710"/>
            <a:ext cx="10068232" cy="5840361"/>
          </a:xfrm>
        </p:spPr>
        <p:txBody>
          <a:bodyPr>
            <a:noAutofit/>
          </a:bodyPr>
          <a:lstStyle/>
          <a:p>
            <a:pPr algn="just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Workers segregated on the basis of a definite range of working condition variables such as work room temperature, 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work schedule, 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work break etc. </a:t>
            </a:r>
          </a:p>
          <a:p>
            <a:pPr algn="just">
              <a:buNone/>
            </a:pPr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Recorded the time taken by employees to collect telephone relay. 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Productivity increased Irrespective of how factors manipulated.</a:t>
            </a:r>
          </a:p>
          <a:p>
            <a:pPr algn="just"/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Employees attitude and Sentiments such as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psychological attachment with organisation were critically important variables 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D1F149-02FB-1042-B299-3EE102FA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127818"/>
            <a:ext cx="9596284" cy="1802581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/>
                </a:solidFill>
              </a:rPr>
              <a:t>Experiments in Interviewing Workers </a:t>
            </a:r>
            <a:r>
              <a:rPr lang="en-US" altLang="zh-CN" sz="3400" b="1" u="sng" dirty="0">
                <a:solidFill>
                  <a:schemeClr val="accent2"/>
                </a:solidFill>
              </a:rPr>
              <a:t>1928:</a:t>
            </a:r>
            <a:endParaRPr lang="en-US" sz="3400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4004AE-7084-F448-B1AA-0177D29A2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845574"/>
            <a:ext cx="9596284" cy="6253315"/>
          </a:xfrm>
        </p:spPr>
        <p:txBody>
          <a:bodyPr>
            <a:normAutofit/>
          </a:bodyPr>
          <a:lstStyle/>
          <a:p>
            <a:pPr algn="just"/>
            <a:r>
              <a:rPr lang="en-US" altLang="zh-CN" sz="3200" b="1" dirty="0"/>
              <a:t>Directly</a:t>
            </a:r>
            <a:r>
              <a:rPr lang="en-US" altLang="zh-CN" sz="3200" dirty="0"/>
              <a:t> </a:t>
            </a:r>
            <a:r>
              <a:rPr lang="en-US" altLang="zh-CN" sz="3200" b="1" dirty="0"/>
              <a:t>interviewed</a:t>
            </a:r>
            <a:r>
              <a:rPr lang="en-US" altLang="zh-CN" sz="3200" dirty="0"/>
              <a:t> workers to find out </a:t>
            </a:r>
            <a:r>
              <a:rPr lang="en-US" altLang="zh-CN" sz="3200" b="1" dirty="0"/>
              <a:t>what</a:t>
            </a:r>
            <a:r>
              <a:rPr lang="en-US" altLang="zh-CN" sz="3200" dirty="0"/>
              <a:t> </a:t>
            </a:r>
            <a:r>
              <a:rPr lang="en-US" altLang="zh-CN" sz="3200" b="1" dirty="0"/>
              <a:t>is</a:t>
            </a:r>
            <a:r>
              <a:rPr lang="en-US" altLang="zh-CN" sz="3200" dirty="0"/>
              <a:t> </a:t>
            </a:r>
            <a:r>
              <a:rPr lang="en-US" altLang="zh-CN" sz="3200" b="1" dirty="0"/>
              <a:t>important</a:t>
            </a:r>
            <a:r>
              <a:rPr lang="en-US" altLang="zh-CN" sz="3200" dirty="0"/>
              <a:t> to them in their opinion. </a:t>
            </a:r>
          </a:p>
          <a:p>
            <a:pPr algn="just"/>
            <a:endParaRPr lang="en-US" altLang="zh-CN" sz="1200" dirty="0"/>
          </a:p>
          <a:p>
            <a:pPr algn="just"/>
            <a:r>
              <a:rPr lang="en-US" altLang="zh-CN" sz="3200" dirty="0"/>
              <a:t>Workers were allowed to </a:t>
            </a:r>
            <a:r>
              <a:rPr lang="en-US" altLang="zh-CN" sz="3200" b="1" dirty="0"/>
              <a:t>open up</a:t>
            </a:r>
            <a:r>
              <a:rPr lang="en-US" altLang="zh-CN" sz="3200" dirty="0"/>
              <a:t> and </a:t>
            </a:r>
            <a:r>
              <a:rPr lang="en-US" altLang="zh-CN" sz="3200" b="1" dirty="0"/>
              <a:t>talk</a:t>
            </a:r>
            <a:r>
              <a:rPr lang="en-US" altLang="zh-CN" sz="3200" dirty="0"/>
              <a:t> </a:t>
            </a:r>
            <a:r>
              <a:rPr lang="en-US" altLang="zh-CN" sz="3200" b="1" dirty="0"/>
              <a:t>freely</a:t>
            </a:r>
            <a:r>
              <a:rPr lang="en-US" altLang="zh-CN" sz="3200" dirty="0"/>
              <a:t> about what is most </a:t>
            </a:r>
            <a:r>
              <a:rPr lang="en-US" altLang="zh-CN" sz="3200" b="1" dirty="0"/>
              <a:t>important</a:t>
            </a:r>
            <a:r>
              <a:rPr lang="zh-CN" altLang="en-US" sz="3200" dirty="0"/>
              <a:t> </a:t>
            </a:r>
            <a:r>
              <a:rPr lang="en-US" altLang="zh-CN" sz="3200" dirty="0"/>
              <a:t>and what are at time </a:t>
            </a:r>
            <a:r>
              <a:rPr lang="en-US" altLang="zh-CN" sz="3200" b="1" dirty="0"/>
              <a:t>problematic</a:t>
            </a:r>
            <a:r>
              <a:rPr lang="en-US" altLang="zh-CN" sz="3200" dirty="0"/>
              <a:t> </a:t>
            </a:r>
            <a:r>
              <a:rPr lang="en-US" altLang="zh-CN" sz="3200" b="1" dirty="0"/>
              <a:t>issues</a:t>
            </a:r>
            <a:r>
              <a:rPr lang="zh-CN" altLang="en-US" sz="3200" dirty="0"/>
              <a:t> </a:t>
            </a:r>
            <a:r>
              <a:rPr lang="en-US" altLang="zh-CN" sz="3200" dirty="0"/>
              <a:t>in their minds. </a:t>
            </a:r>
            <a:r>
              <a:rPr lang="zh-CN" altLang="en-US" sz="3200" dirty="0"/>
              <a:t> </a:t>
            </a:r>
            <a:endParaRPr lang="en-US" altLang="zh-CN" sz="3200" dirty="0"/>
          </a:p>
          <a:p>
            <a:pPr algn="just"/>
            <a:endParaRPr lang="en-US" altLang="zh-CN" sz="1200" dirty="0"/>
          </a:p>
          <a:p>
            <a:pPr algn="just"/>
            <a:r>
              <a:rPr lang="en-US" altLang="zh-CN" sz="3200" dirty="0"/>
              <a:t>Led to the </a:t>
            </a:r>
            <a:r>
              <a:rPr lang="en-US" altLang="zh-CN" sz="3200" b="1" dirty="0"/>
              <a:t>informal</a:t>
            </a:r>
            <a:r>
              <a:rPr lang="en-US" altLang="zh-CN" sz="3200" dirty="0"/>
              <a:t> organisation and its </a:t>
            </a:r>
            <a:r>
              <a:rPr lang="en-US" altLang="zh-CN" sz="3200" b="1" dirty="0"/>
              <a:t>relationship</a:t>
            </a:r>
            <a:r>
              <a:rPr lang="en-US" altLang="zh-CN" sz="3200" dirty="0"/>
              <a:t> to the </a:t>
            </a:r>
            <a:r>
              <a:rPr lang="en-US" altLang="zh-CN" sz="3200" b="1" dirty="0"/>
              <a:t>formal</a:t>
            </a:r>
            <a:r>
              <a:rPr lang="en-US" altLang="zh-CN" sz="3200" dirty="0"/>
              <a:t> organisation. </a:t>
            </a:r>
          </a:p>
          <a:p>
            <a:pPr algn="just"/>
            <a:endParaRPr lang="en-US" altLang="zh-CN" sz="1200" dirty="0"/>
          </a:p>
          <a:p>
            <a:pPr algn="just"/>
            <a:r>
              <a:rPr lang="en-US" altLang="zh-CN" sz="3200" dirty="0"/>
              <a:t>Led to</a:t>
            </a:r>
            <a:r>
              <a:rPr lang="zh-CN" altLang="en-US" sz="3200" dirty="0"/>
              <a:t> </a:t>
            </a:r>
            <a:r>
              <a:rPr lang="en-US" altLang="zh-CN" sz="3200" dirty="0"/>
              <a:t>a rich understanding of the </a:t>
            </a:r>
            <a:r>
              <a:rPr lang="en-US" altLang="zh-CN" sz="3200" b="1" dirty="0"/>
              <a:t>social</a:t>
            </a:r>
            <a:r>
              <a:rPr lang="en-US" altLang="zh-CN" sz="3200" dirty="0"/>
              <a:t>, </a:t>
            </a:r>
            <a:r>
              <a:rPr lang="zh-CN" altLang="en-US" sz="3200" dirty="0"/>
              <a:t> </a:t>
            </a:r>
            <a:r>
              <a:rPr lang="en-US" altLang="zh-CN" sz="3200" b="1" dirty="0"/>
              <a:t>interpersonal</a:t>
            </a:r>
            <a:r>
              <a:rPr lang="en-US" altLang="zh-CN" sz="3200" dirty="0"/>
              <a:t> </a:t>
            </a:r>
            <a:r>
              <a:rPr lang="en-US" altLang="zh-CN" sz="3200" b="1" dirty="0"/>
              <a:t>dynamics</a:t>
            </a:r>
            <a:r>
              <a:rPr lang="en-US" altLang="zh-CN" sz="3200" dirty="0"/>
              <a:t> of people at work.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455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3EC9DB-4A39-7F45-B00A-CA14CF06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108155"/>
            <a:ext cx="9146183" cy="1822245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/>
                </a:solidFill>
              </a:rPr>
              <a:t>Back</a:t>
            </a:r>
            <a:r>
              <a:rPr lang="en-US" altLang="zh-CN" u="sng" dirty="0">
                <a:solidFill>
                  <a:schemeClr val="accent2"/>
                </a:solidFill>
              </a:rPr>
              <a:t> </a:t>
            </a:r>
            <a:r>
              <a:rPr lang="en-US" altLang="zh-CN" b="1" u="sng" dirty="0">
                <a:solidFill>
                  <a:schemeClr val="accent2"/>
                </a:solidFill>
              </a:rPr>
              <a:t>Wiring</a:t>
            </a:r>
            <a:r>
              <a:rPr lang="en-US" altLang="zh-CN" u="sng" dirty="0">
                <a:solidFill>
                  <a:schemeClr val="accent2"/>
                </a:solidFill>
              </a:rPr>
              <a:t> </a:t>
            </a:r>
            <a:r>
              <a:rPr lang="en-US" altLang="zh-CN" b="1" u="sng" dirty="0">
                <a:solidFill>
                  <a:schemeClr val="accent2"/>
                </a:solidFill>
              </a:rPr>
              <a:t>Room</a:t>
            </a:r>
            <a:r>
              <a:rPr lang="en-US" altLang="zh-CN" u="sng" dirty="0">
                <a:solidFill>
                  <a:schemeClr val="accent2"/>
                </a:solidFill>
              </a:rPr>
              <a:t> </a:t>
            </a:r>
            <a:r>
              <a:rPr lang="en-US" altLang="zh-CN" b="1" u="sng" dirty="0">
                <a:solidFill>
                  <a:schemeClr val="accent2"/>
                </a:solidFill>
              </a:rPr>
              <a:t>Experiments:</a:t>
            </a:r>
            <a:r>
              <a:rPr lang="en-US" altLang="zh-CN" u="sng" dirty="0">
                <a:solidFill>
                  <a:schemeClr val="accent2"/>
                </a:solidFill>
              </a:rPr>
              <a:t> 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31B4C-E133-A24E-9977-9AF19C2D2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19" y="855406"/>
            <a:ext cx="9851923" cy="6213988"/>
          </a:xfrm>
        </p:spPr>
        <p:txBody>
          <a:bodyPr>
            <a:noAutofit/>
          </a:bodyPr>
          <a:lstStyle/>
          <a:p>
            <a:pPr algn="just"/>
            <a:r>
              <a:rPr lang="en-US" altLang="zh-CN" sz="3100" b="1" dirty="0"/>
              <a:t>This experiment confirmed the</a:t>
            </a:r>
            <a:r>
              <a:rPr lang="zh-CN" altLang="en-US" sz="3100" b="1" dirty="0"/>
              <a:t> </a:t>
            </a:r>
            <a:r>
              <a:rPr lang="en-US" altLang="zh-CN" sz="3100" b="1" dirty="0"/>
              <a:t>effect of the power of the peer group and importance of group influence on workers </a:t>
            </a:r>
            <a:r>
              <a:rPr lang="en-US" altLang="zh-CN" sz="3100" b="1" dirty="0" err="1"/>
              <a:t>behaviour</a:t>
            </a:r>
            <a:r>
              <a:rPr lang="en-US" altLang="zh-CN" sz="3100" b="1" dirty="0"/>
              <a:t> and productivity. </a:t>
            </a:r>
          </a:p>
          <a:p>
            <a:pPr algn="just"/>
            <a:endParaRPr lang="en-US" altLang="zh-CN" sz="1000" b="1" dirty="0"/>
          </a:p>
          <a:p>
            <a:pPr algn="just"/>
            <a:r>
              <a:rPr lang="en-US" altLang="zh-CN" sz="3100" b="1" dirty="0"/>
              <a:t>The higher the norms, </a:t>
            </a:r>
            <a:r>
              <a:rPr lang="zh-CN" altLang="en-US" sz="3100" b="1" dirty="0"/>
              <a:t> </a:t>
            </a:r>
            <a:r>
              <a:rPr lang="en-US" altLang="zh-CN" sz="3100" b="1" dirty="0"/>
              <a:t>the greater the productivity and vice versa. </a:t>
            </a:r>
          </a:p>
          <a:p>
            <a:pPr algn="just"/>
            <a:endParaRPr lang="en-US" sz="1200" b="1" dirty="0"/>
          </a:p>
          <a:p>
            <a:pPr marL="0" indent="0" algn="just">
              <a:buNone/>
            </a:pPr>
            <a:r>
              <a:rPr lang="en-US" altLang="zh-CN" sz="3200" b="1" u="sng" dirty="0">
                <a:solidFill>
                  <a:schemeClr val="accent2"/>
                </a:solidFill>
              </a:rPr>
              <a:t>Conclusion</a:t>
            </a:r>
            <a:r>
              <a:rPr lang="en-US" altLang="zh-CN" sz="3200" b="1" dirty="0">
                <a:solidFill>
                  <a:schemeClr val="accent2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altLang="zh-CN" sz="3100" b="1" dirty="0"/>
              <a:t>The history of organisation</a:t>
            </a:r>
            <a:r>
              <a:rPr lang="zh-CN" altLang="en-US" sz="3100" b="1" dirty="0"/>
              <a:t> </a:t>
            </a:r>
            <a:r>
              <a:rPr lang="en-US" altLang="zh-CN" sz="3100" b="1" dirty="0"/>
              <a:t>behavior begins with the work of F. W Taylor when</a:t>
            </a:r>
            <a:r>
              <a:rPr lang="zh-CN" altLang="en-US" sz="3100" b="1" dirty="0"/>
              <a:t> </a:t>
            </a:r>
            <a:r>
              <a:rPr lang="en-US" altLang="zh-CN" sz="3100" b="1" dirty="0"/>
              <a:t>he developed scientific</a:t>
            </a:r>
            <a:r>
              <a:rPr lang="zh-CN" altLang="en-US" sz="3100" b="1" dirty="0"/>
              <a:t> </a:t>
            </a:r>
            <a:r>
              <a:rPr lang="en-US" altLang="zh-CN" sz="3100" b="1" dirty="0"/>
              <a:t>management and encompasses the studies</a:t>
            </a:r>
            <a:r>
              <a:rPr lang="zh-CN" altLang="en-US" sz="3100" b="1" dirty="0"/>
              <a:t> </a:t>
            </a:r>
            <a:r>
              <a:rPr lang="en-US" altLang="zh-CN" sz="3100" b="1" dirty="0"/>
              <a:t>with Hawthorne studies. </a:t>
            </a:r>
            <a:r>
              <a:rPr lang="zh-CN" altLang="en-US" sz="3100" b="1" dirty="0"/>
              <a:t> 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1859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141DFF-4C9C-8946-B094-1ABA0F44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3" y="1"/>
            <a:ext cx="10530348" cy="1930400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</a:rPr>
              <a:t>Meaning And Definition of </a:t>
            </a:r>
            <a:r>
              <a:rPr lang="en-US" altLang="zh-CN" b="1" u="sng" dirty="0" err="1" smtClean="0">
                <a:solidFill>
                  <a:schemeClr val="accent2">
                    <a:lumMod val="75000"/>
                  </a:schemeClr>
                </a:solidFill>
              </a:rPr>
              <a:t>Organisational</a:t>
            </a:r>
            <a:r>
              <a:rPr lang="en-US" altLang="zh-CN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b="1" u="sng" dirty="0" err="1" smtClean="0">
                <a:solidFill>
                  <a:schemeClr val="accent2">
                    <a:lumMod val="75000"/>
                  </a:schemeClr>
                </a:solidFill>
              </a:rPr>
              <a:t>behaviour</a:t>
            </a:r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4E5B62-4B2E-6140-897D-A02F59A52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23" y="1327354"/>
            <a:ext cx="10146890" cy="5530645"/>
          </a:xfrm>
        </p:spPr>
        <p:txBody>
          <a:bodyPr>
            <a:normAutofit/>
          </a:bodyPr>
          <a:lstStyle/>
          <a:p>
            <a:pPr algn="just"/>
            <a:r>
              <a:rPr lang="en-US" altLang="zh-CN" sz="3200" b="1" dirty="0" err="1" smtClean="0"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is concerned with the study of human </a:t>
            </a:r>
            <a:r>
              <a:rPr lang="en-US" altLang="zh-CN" sz="3200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at work. </a:t>
            </a:r>
          </a:p>
          <a:p>
            <a:pPr algn="just"/>
            <a:endParaRPr lang="en-US" altLang="zh-C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It is a study of how people as individuals and as group</a:t>
            </a:r>
            <a:r>
              <a:rPr lang="zh-CN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behave or act in an organization. </a:t>
            </a:r>
          </a:p>
          <a:p>
            <a:pPr marL="0" indent="0" algn="just">
              <a:buNone/>
            </a:pPr>
            <a:endParaRPr lang="en-US" altLang="zh-C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According to Stephen</a:t>
            </a:r>
            <a:r>
              <a:rPr lang="zh-CN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P Robins</a:t>
            </a:r>
            <a:r>
              <a:rPr lang="zh-CN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zh-CN" sz="3200" b="1" dirty="0" err="1" smtClean="0"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is a systematic study of the actions and attitudes that people exhibits within </a:t>
            </a:r>
            <a:r>
              <a:rPr lang="en-US" altLang="zh-CN" sz="3200" b="1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”.</a:t>
            </a:r>
          </a:p>
          <a:p>
            <a:pPr marL="0" indent="0" algn="just">
              <a:buNone/>
            </a:pPr>
            <a:endParaRPr lang="en-US" altLang="zh-CN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3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49B7D7-0D81-1E42-8018-698F1605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43" y="167149"/>
            <a:ext cx="9047860" cy="1763252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Elements of </a:t>
            </a:r>
            <a:r>
              <a:rPr lang="en-US" altLang="zh-CN" b="1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altLang="zh-CN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Behaviour: </a:t>
            </a:r>
            <a:endParaRPr lang="en-US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3FC47B-41E9-6D4D-BA65-E91CDF0B1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1295561"/>
            <a:ext cx="9527458" cy="5562439"/>
          </a:xfrm>
        </p:spPr>
        <p:txBody>
          <a:bodyPr>
            <a:normAutofit/>
          </a:bodyPr>
          <a:lstStyle/>
          <a:p>
            <a:pPr algn="just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It is an investigative study of individuals and group.</a:t>
            </a:r>
          </a:p>
          <a:p>
            <a:pPr algn="just"/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Impact of organisational structure on human </a:t>
            </a:r>
            <a:r>
              <a:rPr lang="en-US" altLang="zh-CN" sz="3200" b="1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Application of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knowledge to achieve organisation effectiveness.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2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EE418B-47F7-3A40-988E-98ACB53D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97" y="88490"/>
            <a:ext cx="9089841" cy="1841910"/>
          </a:xfrm>
        </p:spPr>
        <p:txBody>
          <a:bodyPr/>
          <a:lstStyle/>
          <a:p>
            <a:r>
              <a:rPr lang="en-US" altLang="zh-CN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Historical </a:t>
            </a:r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Evaluation of </a:t>
            </a:r>
            <a:r>
              <a:rPr lang="en-US" altLang="zh-CN" b="1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altLang="zh-CN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Behaviour: </a:t>
            </a:r>
            <a:endParaRPr lang="en-US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FA0870-2701-A846-ABCD-C5567D81E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91" y="869430"/>
            <a:ext cx="10097728" cy="51719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Formal study of organisation </a:t>
            </a:r>
            <a:r>
              <a:rPr lang="en-US" altLang="zh-CN" sz="3200" b="1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 began in 1890’s following industrial revolution movement. </a:t>
            </a:r>
          </a:p>
          <a:p>
            <a:pPr marL="0" indent="0" algn="just">
              <a:buNone/>
            </a:pPr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In 1890’s F. W. Taylor identified the positive effect of precise instructions, goal setting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and reward or motivation. These ideas became scientific management,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considered as the beginning</a:t>
            </a:r>
            <a:r>
              <a:rPr lang="zh-CN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of the formal study of organisation </a:t>
            </a:r>
            <a:r>
              <a:rPr lang="en-US" altLang="zh-CN" sz="3200" b="1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0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5E471F-9B43-3346-8C54-8F1BDC49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3" y="0"/>
            <a:ext cx="9126519" cy="1930400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Scientific Management: </a:t>
            </a:r>
            <a:endParaRPr lang="en-US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083128-5BDA-BB44-BC97-C1134172E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3" y="796413"/>
            <a:ext cx="9576619" cy="616482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zh-CN" alt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Management is based on the belief that productivity is maximized when organisations are rationalised with precise sets of instructions based on time and motion. </a:t>
            </a:r>
          </a:p>
          <a:p>
            <a:pPr algn="just"/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F. W. Taylor is often called as “</a:t>
            </a:r>
            <a:r>
              <a:rPr lang="en-US" altLang="zh-CN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Father of Scientific Management ”.</a:t>
            </a:r>
          </a:p>
          <a:p>
            <a:pPr marL="0" indent="0" algn="just">
              <a:buNone/>
            </a:pPr>
            <a:endParaRPr lang="en-US" altLang="zh-CN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 principles of Scientific Management: </a:t>
            </a:r>
          </a:p>
          <a:p>
            <a:pPr algn="just">
              <a:buFont typeface="+mj-lt"/>
              <a:buAutoNum type="arabicPeriod"/>
            </a:pPr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Studying task using time and motion study. </a:t>
            </a:r>
          </a:p>
          <a:p>
            <a:pPr algn="just">
              <a:buFont typeface="+mj-lt"/>
              <a:buAutoNum type="arabicPeriod"/>
            </a:pPr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Scientifically</a:t>
            </a:r>
            <a:r>
              <a:rPr lang="zh-CN" alt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select, </a:t>
            </a:r>
            <a:r>
              <a:rPr lang="zh-CN" alt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train and develop workers. </a:t>
            </a:r>
          </a:p>
          <a:p>
            <a:pPr algn="just">
              <a:buFont typeface="+mj-lt"/>
              <a:buAutoNum type="arabicPeriod"/>
            </a:pPr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Managers provide detailed instructions. </a:t>
            </a:r>
          </a:p>
          <a:p>
            <a:pPr algn="just">
              <a:buFont typeface="+mj-lt"/>
              <a:buAutoNum type="arabicPeriod"/>
            </a:pPr>
            <a:r>
              <a:rPr lang="en-US" altLang="zh-CN" sz="3100" b="1" dirty="0">
                <a:latin typeface="Times New Roman" pitchFamily="18" charset="0"/>
                <a:cs typeface="Times New Roman" pitchFamily="18" charset="0"/>
              </a:rPr>
              <a:t>Divide work between workers and managers. </a:t>
            </a:r>
          </a:p>
          <a:p>
            <a:pPr marL="0" indent="0"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6EEDC4-4D54-C540-9706-C8AF86A5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5" y="1"/>
            <a:ext cx="9165847" cy="1930400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Resources Movement:  </a:t>
            </a:r>
            <a:endParaRPr lang="en-US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E5BBE9-661F-E64B-8B23-04E2CE908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5" y="698090"/>
            <a:ext cx="10028903" cy="6159909"/>
          </a:xfrm>
        </p:spPr>
        <p:txBody>
          <a:bodyPr>
            <a:noAutofit/>
          </a:bodyPr>
          <a:lstStyle/>
          <a:p>
            <a:pPr algn="just"/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Failure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of Scientific Management gave birth to HR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Movement. </a:t>
            </a:r>
          </a:p>
          <a:p>
            <a:pPr algn="just"/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Characterised by heavy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emphasis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workers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co-operation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morale.</a:t>
            </a:r>
          </a:p>
          <a:p>
            <a:pPr algn="just"/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People are treated as human beings and not machines, 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giving more importance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+mj-lt"/>
              <a:buAutoNum type="arabicPeriod"/>
            </a:pP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2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reasons contributed to the recognition of Human Factor in an organization are:</a:t>
            </a:r>
            <a:br>
              <a:rPr lang="en-US" altLang="zh-CN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Great Depression of 1929</a:t>
            </a:r>
            <a:r>
              <a:rPr lang="en-US" altLang="zh-C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zh-C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Hawthorne Experiments</a:t>
            </a:r>
            <a:r>
              <a:rPr lang="en-US" altLang="zh-C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zh-C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altLang="zh-CN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Movements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6EC5E-46E2-6E44-B99F-0EAE613D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3" y="98323"/>
            <a:ext cx="9175679" cy="1832077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Great</a:t>
            </a:r>
            <a:r>
              <a:rPr lang="en-US" altLang="zh-CN" b="1" u="sng" dirty="0">
                <a:solidFill>
                  <a:schemeClr val="accent2">
                    <a:lumMod val="75000"/>
                  </a:schemeClr>
                </a:solidFill>
              </a:rPr>
              <a:t> Depression: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262071-4154-CB4B-A98C-425348E3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23" y="924232"/>
            <a:ext cx="9674943" cy="620415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Crash of American Market lead to world wide depression, </a:t>
            </a:r>
            <a:r>
              <a:rPr lang="zh-CN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unemployment ,</a:t>
            </a:r>
            <a:r>
              <a:rPr lang="zh-CN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collapse of economy. </a:t>
            </a:r>
          </a:p>
          <a:p>
            <a:pPr algn="just"/>
            <a:endParaRPr lang="en-US" altLang="zh-CN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was realised that production alone is not management function, but marketing ,finance and human resources are required for survival of business.</a:t>
            </a:r>
          </a:p>
          <a:p>
            <a:pPr algn="just"/>
            <a:endParaRPr lang="en-US" altLang="zh-CN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Aftermath human problems, role of personal department and human relations got direct/indirect</a:t>
            </a:r>
            <a:r>
              <a:rPr lang="zh-CN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significance. 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C43A5A-5BB2-FD4F-936F-EACE73BE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68826"/>
            <a:ext cx="9146183" cy="1861574"/>
          </a:xfrm>
        </p:spPr>
        <p:txBody>
          <a:bodyPr/>
          <a:lstStyle/>
          <a:p>
            <a:r>
              <a:rPr lang="en-US" altLang="zh-CN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altLang="zh-CN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Movement:</a:t>
            </a:r>
            <a:endParaRPr lang="en-US" b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785A58-C4B5-4643-8399-139386689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19" y="924232"/>
            <a:ext cx="9586452" cy="5933768"/>
          </a:xfrm>
        </p:spPr>
        <p:txBody>
          <a:bodyPr>
            <a:normAutofit/>
          </a:bodyPr>
          <a:lstStyle/>
          <a:p>
            <a:pPr algn="just"/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Continuous exploitation made workers to realise their protections lies in their own hands.</a:t>
            </a:r>
          </a:p>
          <a:p>
            <a:pPr algn="just"/>
            <a:endParaRPr lang="en-US" altLang="zh-C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Formulated labour union that had desired effect on management. </a:t>
            </a:r>
          </a:p>
          <a:p>
            <a:pPr algn="just"/>
            <a:endParaRPr lang="en-US" altLang="zh-C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Working hours, </a:t>
            </a:r>
            <a:r>
              <a:rPr lang="zh-CN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conditions and Wage policies. </a:t>
            </a:r>
            <a:r>
              <a:rPr lang="zh-CN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Unions incorporated human relation in organisations</a:t>
            </a:r>
            <a:r>
              <a:rPr lang="en-US" altLang="zh-C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705</Words>
  <Application>Microsoft Office PowerPoint</Application>
  <PresentationFormat>Custom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INTRODUCTION TO ORGANISATIONAL BEHAVIOUR </vt:lpstr>
      <vt:lpstr>Meaning And Definition of Organisational behaviour: </vt:lpstr>
      <vt:lpstr>Elements of Organisational Behaviour: </vt:lpstr>
      <vt:lpstr>Historical Evaluation of organisational Behaviour: </vt:lpstr>
      <vt:lpstr>Scientific Management: </vt:lpstr>
      <vt:lpstr>Human Resources Movement:  </vt:lpstr>
      <vt:lpstr>Three reasons contributed to the recognition of Human Factor in an organization are: </vt:lpstr>
      <vt:lpstr>Great Depression:</vt:lpstr>
      <vt:lpstr>Labour Movement:</vt:lpstr>
      <vt:lpstr>Hawthorne  Experiments/Effect:</vt:lpstr>
      <vt:lpstr>Hawthorne  Experiments/Effect (cont…)</vt:lpstr>
      <vt:lpstr>Relay Assembly Test Room Experiments  (1927-28):</vt:lpstr>
      <vt:lpstr>Experiments in Interviewing Workers 1928:</vt:lpstr>
      <vt:lpstr>Back Wiring Room Experiments: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BEHAVIOR </dc:title>
  <dc:creator>919880506488</dc:creator>
  <cp:lastModifiedBy>LENOVO</cp:lastModifiedBy>
  <cp:revision>60</cp:revision>
  <dcterms:created xsi:type="dcterms:W3CDTF">2020-07-19T16:38:25Z</dcterms:created>
  <dcterms:modified xsi:type="dcterms:W3CDTF">2020-08-09T10:14:47Z</dcterms:modified>
</cp:coreProperties>
</file>